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7" r:id="rId9"/>
    <p:sldId id="263" r:id="rId10"/>
    <p:sldId id="265" r:id="rId11"/>
    <p:sldId id="264"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10/14/2018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10/14/2018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10/14/2018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10/14/2018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10/14/2018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10/14/2018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10/14/2018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10/14/2018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10/14/2018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10/14/2018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10/14/2018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10/14/2018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en.wikipedia.org/wiki/English_languag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News Gathering</a:t>
            </a:r>
            <a:br>
              <a:rPr lang="en-US" dirty="0"/>
            </a:br>
            <a:r>
              <a:rPr lang="en-US" dirty="0"/>
              <a:t>Lecture # </a:t>
            </a:r>
            <a:r>
              <a:rPr lang="en-US" dirty="0" smtClean="0"/>
              <a:t>2</a:t>
            </a:r>
            <a:r>
              <a:rPr lang="en-US" dirty="0"/>
              <a:t/>
            </a:r>
            <a:br>
              <a:rPr lang="en-US" dirty="0"/>
            </a:br>
            <a:r>
              <a:rPr lang="en-US" dirty="0" smtClean="0"/>
              <a:t>News Definition, categories, News Values</a:t>
            </a:r>
            <a:r>
              <a:rPr lang="en-US" dirty="0"/>
              <a:t/>
            </a:r>
            <a:br>
              <a:rPr lang="en-US" dirty="0"/>
            </a:br>
            <a:r>
              <a:rPr lang="en-US" dirty="0"/>
              <a:t>MA 3rd</a:t>
            </a:r>
          </a:p>
        </p:txBody>
      </p:sp>
      <p:sp>
        <p:nvSpPr>
          <p:cNvPr id="3" name="Subtitle 2"/>
          <p:cNvSpPr>
            <a:spLocks noGrp="1"/>
          </p:cNvSpPr>
          <p:nvPr>
            <p:ph type="subTitle" idx="1"/>
          </p:nvPr>
        </p:nvSpPr>
        <p:spPr/>
        <p:txBody>
          <a:bodyPr/>
          <a:lstStyle/>
          <a:p>
            <a:r>
              <a:rPr lang="en-US" dirty="0" smtClean="0"/>
              <a:t>Course Instructor </a:t>
            </a:r>
          </a:p>
          <a:p>
            <a:r>
              <a:rPr lang="en-US" dirty="0" err="1" smtClean="0"/>
              <a:t>Abida</a:t>
            </a:r>
            <a:r>
              <a:rPr lang="en-US" dirty="0" smtClean="0"/>
              <a:t> </a:t>
            </a:r>
            <a:r>
              <a:rPr lang="en-US" dirty="0" err="1" smtClean="0"/>
              <a:t>Noureen</a:t>
            </a:r>
            <a:r>
              <a:rPr lang="en-US" smtClean="0"/>
              <a:t> </a:t>
            </a:r>
            <a:endParaRPr lang="en-US"/>
          </a:p>
        </p:txBody>
      </p:sp>
    </p:spTree>
    <p:extLst>
      <p:ext uri="{BB962C8B-B14F-4D97-AF65-F5344CB8AC3E}">
        <p14:creationId xmlns:p14="http://schemas.microsoft.com/office/powerpoint/2010/main" val="743274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importance and value of the news also depends upon the following. </a:t>
            </a:r>
          </a:p>
          <a:p>
            <a:r>
              <a:rPr lang="en-US" dirty="0"/>
              <a:t>Time       :    How immediate is the event? </a:t>
            </a:r>
          </a:p>
          <a:p>
            <a:r>
              <a:rPr lang="en-US" dirty="0"/>
              <a:t>Geography  : How close is the event? </a:t>
            </a:r>
          </a:p>
          <a:p>
            <a:r>
              <a:rPr lang="en-US" dirty="0"/>
              <a:t>Quantity  : How many people does it affect? </a:t>
            </a:r>
          </a:p>
          <a:p>
            <a:r>
              <a:rPr lang="en-US" dirty="0"/>
              <a:t>Degree   : How are people affected? (Taxes, Salary) </a:t>
            </a:r>
          </a:p>
          <a:p>
            <a:r>
              <a:rPr lang="en-US" dirty="0"/>
              <a:t>Context  :  Relation to other events </a:t>
            </a:r>
          </a:p>
          <a:p>
            <a:r>
              <a:rPr lang="en-US" dirty="0"/>
              <a:t>Interest      : i.e. </a:t>
            </a:r>
            <a:r>
              <a:rPr lang="en-US"/>
              <a:t>4th murder of week </a:t>
            </a:r>
          </a:p>
          <a:p>
            <a:endParaRPr lang="en-US"/>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1857498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a:t>Timeliness  : Is it a recent development, or is it old news? </a:t>
            </a:r>
          </a:p>
          <a:p>
            <a:r>
              <a:rPr lang="en-US" dirty="0"/>
              <a:t>Proximity  :  Is the story relevant to target / listeners? </a:t>
            </a:r>
          </a:p>
          <a:p>
            <a:r>
              <a:rPr lang="en-US" dirty="0"/>
              <a:t>Conflict  :  Is the issue developing has been resolved or does anybody care? </a:t>
            </a:r>
          </a:p>
          <a:p>
            <a:r>
              <a:rPr lang="en-US" dirty="0"/>
              <a:t>Eminence &amp; Prominence: Noteworthy people involved? If so, that makes the   </a:t>
            </a:r>
          </a:p>
          <a:p>
            <a:r>
              <a:rPr lang="en-US" dirty="0"/>
              <a:t>                                                       story more important. </a:t>
            </a:r>
          </a:p>
          <a:p>
            <a:r>
              <a:rPr lang="en-US" dirty="0"/>
              <a:t>Human Interest:  May not be an earth-shattering event, does it contain unique, interesting elements? </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7679453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endParaRPr lang="en-US" dirty="0" smtClean="0"/>
          </a:p>
          <a:p>
            <a:pPr marL="109728" indent="0">
              <a:buNone/>
            </a:pPr>
            <a:r>
              <a:rPr lang="en-US" smtClean="0"/>
              <a:t>Next </a:t>
            </a:r>
            <a:r>
              <a:rPr lang="en-US" dirty="0" smtClean="0"/>
              <a:t>Lecture will </a:t>
            </a:r>
            <a:r>
              <a:rPr lang="en-US" dirty="0"/>
              <a:t>be about NEWS CYCLE </a:t>
            </a:r>
          </a:p>
          <a:p>
            <a:r>
              <a:rPr lang="en-US" dirty="0"/>
              <a:t>Acquisition (Gathering) </a:t>
            </a:r>
          </a:p>
          <a:p>
            <a:r>
              <a:rPr lang="en-US" dirty="0"/>
              <a:t>Processing </a:t>
            </a:r>
          </a:p>
          <a:p>
            <a:r>
              <a:rPr lang="en-US" dirty="0"/>
              <a:t>Dissemination </a:t>
            </a:r>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1733606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b="1" dirty="0" smtClean="0"/>
              <a:t>News has been defined differently by different experts. Some of the definitions are given below</a:t>
            </a:r>
          </a:p>
          <a:p>
            <a:r>
              <a:rPr lang="en-US" b="1" dirty="0" smtClean="0"/>
              <a:t>News is anything out if ordinary</a:t>
            </a:r>
          </a:p>
          <a:p>
            <a:r>
              <a:rPr lang="en-US" b="1" dirty="0" smtClean="0"/>
              <a:t>News is the un-usual picture of the life</a:t>
            </a:r>
          </a:p>
          <a:p>
            <a:r>
              <a:rPr lang="en-US" b="1" dirty="0" smtClean="0"/>
              <a:t>News is anything that people talk about, the more it excites the greater its value</a:t>
            </a:r>
          </a:p>
          <a:p>
            <a:r>
              <a:rPr lang="en-US" b="1" dirty="0" smtClean="0"/>
              <a:t>News comprises all current activities which are of general human interest and the best news is that which interests most of the readers</a:t>
            </a:r>
          </a:p>
          <a:p>
            <a:r>
              <a:rPr lang="en-US" b="1" dirty="0" smtClean="0"/>
              <a:t>News is like a hot cake coming straight from oven</a:t>
            </a:r>
          </a:p>
          <a:p>
            <a:pPr marL="109728" indent="0">
              <a:buNone/>
            </a:pPr>
            <a:endParaRPr lang="en-US" dirty="0"/>
          </a:p>
        </p:txBody>
      </p:sp>
      <p:sp>
        <p:nvSpPr>
          <p:cNvPr id="2" name="Title 1"/>
          <p:cNvSpPr>
            <a:spLocks noGrp="1"/>
          </p:cNvSpPr>
          <p:nvPr>
            <p:ph type="title"/>
          </p:nvPr>
        </p:nvSpPr>
        <p:spPr/>
        <p:txBody>
          <a:bodyPr>
            <a:normAutofit fontScale="90000"/>
          </a:bodyPr>
          <a:lstStyle/>
          <a:p>
            <a:r>
              <a:rPr lang="en-US" b="1" dirty="0"/>
              <a:t>Defining News </a:t>
            </a:r>
            <a:r>
              <a:rPr lang="en-US" dirty="0"/>
              <a:t/>
            </a:r>
            <a:br>
              <a:rPr lang="en-US" dirty="0"/>
            </a:br>
            <a:endParaRPr lang="en-US" dirty="0"/>
          </a:p>
        </p:txBody>
      </p:sp>
    </p:spTree>
    <p:extLst>
      <p:ext uri="{BB962C8B-B14F-4D97-AF65-F5344CB8AC3E}">
        <p14:creationId xmlns:p14="http://schemas.microsoft.com/office/powerpoint/2010/main" val="2831974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a:t>CARDINAL DIRECTION   </a:t>
            </a:r>
            <a:endParaRPr lang="en-US" dirty="0"/>
          </a:p>
          <a:p>
            <a:r>
              <a:rPr lang="en-US" b="1" dirty="0"/>
              <a:t>North……………...N </a:t>
            </a:r>
            <a:endParaRPr lang="en-US" dirty="0"/>
          </a:p>
          <a:p>
            <a:r>
              <a:rPr lang="en-US" b="1" dirty="0"/>
              <a:t>East………………..E </a:t>
            </a:r>
            <a:endParaRPr lang="en-US" dirty="0"/>
          </a:p>
          <a:p>
            <a:r>
              <a:rPr lang="en-US" b="1" dirty="0"/>
              <a:t>West………………W </a:t>
            </a:r>
            <a:endParaRPr lang="en-US" dirty="0"/>
          </a:p>
          <a:p>
            <a:r>
              <a:rPr lang="en-US" b="1" dirty="0"/>
              <a:t>South………………S</a:t>
            </a:r>
            <a:endParaRPr lang="en-US" dirty="0"/>
          </a:p>
          <a:p>
            <a:r>
              <a:rPr lang="en-US" b="1" dirty="0"/>
              <a:t>The happening which are happen in the North East and </a:t>
            </a:r>
            <a:r>
              <a:rPr lang="en-US" b="1" dirty="0" smtClean="0"/>
              <a:t>West</a:t>
            </a:r>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651497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b="1" dirty="0"/>
              <a:t>New is News</a:t>
            </a:r>
            <a:endParaRPr lang="en-US" dirty="0"/>
          </a:p>
          <a:p>
            <a:r>
              <a:rPr lang="en-US" b="1" dirty="0"/>
              <a:t>What is News today is </a:t>
            </a:r>
            <a:r>
              <a:rPr lang="en-US" b="1" dirty="0" smtClean="0"/>
              <a:t>not often </a:t>
            </a:r>
            <a:r>
              <a:rPr lang="en-US" b="1" dirty="0"/>
              <a:t>news tomorrow</a:t>
            </a:r>
            <a:endParaRPr lang="en-US" dirty="0"/>
          </a:p>
          <a:p>
            <a:r>
              <a:rPr lang="en-US" b="1" dirty="0"/>
              <a:t>What is news for one person may not be news for another</a:t>
            </a:r>
            <a:endParaRPr lang="en-US" dirty="0"/>
          </a:p>
          <a:p>
            <a:r>
              <a:rPr lang="en-US" b="1" dirty="0"/>
              <a:t>What is news in one community or school may </a:t>
            </a:r>
            <a:r>
              <a:rPr lang="en-US" b="1" dirty="0" smtClean="0"/>
              <a:t>not be </a:t>
            </a:r>
            <a:r>
              <a:rPr lang="en-US" b="1" dirty="0"/>
              <a:t>news for every community or school</a:t>
            </a:r>
            <a:endParaRPr lang="en-US" dirty="0"/>
          </a:p>
          <a:p>
            <a:r>
              <a:rPr lang="en-US" b="1" dirty="0"/>
              <a:t>News must be factual but all facts are not news</a:t>
            </a:r>
            <a:endParaRPr lang="en-US" dirty="0"/>
          </a:p>
          <a:p>
            <a:r>
              <a:rPr lang="en-US" b="1" dirty="0"/>
              <a:t>News is primarily about people what they say and do</a:t>
            </a:r>
            <a:endParaRPr lang="en-US" dirty="0"/>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068149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a:t>Meaning</a:t>
            </a:r>
            <a:endParaRPr lang="en-US" dirty="0"/>
          </a:p>
          <a:p>
            <a:r>
              <a:rPr lang="en-US" dirty="0"/>
              <a:t>The </a:t>
            </a:r>
            <a:r>
              <a:rPr lang="en-US" dirty="0">
                <a:hlinkClick r:id="rId2" tooltip="English language"/>
              </a:rPr>
              <a:t>English</a:t>
            </a:r>
            <a:r>
              <a:rPr lang="en-US" dirty="0"/>
              <a:t> word "news" developed in the 14th century as a special use of the plural form of "new". </a:t>
            </a:r>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438307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marL="0" indent="0">
              <a:buNone/>
            </a:pPr>
            <a:r>
              <a:rPr lang="en-US" b="1" dirty="0"/>
              <a:t>Newness</a:t>
            </a:r>
          </a:p>
          <a:p>
            <a:r>
              <a:rPr lang="en-US" dirty="0"/>
              <a:t>As its name implies, "news" typically connotes the presentation of new information. The newness of news gives it an uncertain quality which distinguishes it from the more careful investigations of history or other scholarly disciplines</a:t>
            </a:r>
          </a:p>
          <a:p>
            <a:pPr marL="0" indent="0">
              <a:buNone/>
            </a:pPr>
            <a:r>
              <a:rPr lang="en-US" b="1" dirty="0"/>
              <a:t>Commodity (Product)</a:t>
            </a:r>
            <a:endParaRPr lang="en-US" dirty="0"/>
          </a:p>
          <a:p>
            <a:r>
              <a:rPr lang="en-US" dirty="0"/>
              <a:t>"news" is whatever the news industry sells. Journalism, broadly understood along the same lines, is the act or occupation of collecting and providing news. From a commercial perspective, news is simply one input, along with paper (or an electronic server) necessary to prepare a final product for distribution. </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44566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smtClean="0"/>
              <a:t>National </a:t>
            </a:r>
            <a:r>
              <a:rPr lang="en-US" dirty="0"/>
              <a:t>News </a:t>
            </a:r>
          </a:p>
          <a:p>
            <a:r>
              <a:rPr lang="en-US" dirty="0"/>
              <a:t>International News </a:t>
            </a:r>
          </a:p>
          <a:p>
            <a:r>
              <a:rPr lang="en-US" dirty="0"/>
              <a:t>Local News </a:t>
            </a:r>
          </a:p>
          <a:p>
            <a:r>
              <a:rPr lang="en-US" dirty="0"/>
              <a:t>Sports News </a:t>
            </a:r>
          </a:p>
          <a:p>
            <a:r>
              <a:rPr lang="en-US" dirty="0"/>
              <a:t>District News </a:t>
            </a:r>
          </a:p>
          <a:p>
            <a:r>
              <a:rPr lang="en-US" dirty="0"/>
              <a:t>Commercial News  </a:t>
            </a:r>
          </a:p>
          <a:p>
            <a:r>
              <a:rPr lang="en-US" dirty="0"/>
              <a:t>Weather News </a:t>
            </a:r>
          </a:p>
          <a:p>
            <a:r>
              <a:rPr lang="en-US" dirty="0"/>
              <a:t>Business News </a:t>
            </a:r>
          </a:p>
          <a:p>
            <a:r>
              <a:rPr lang="en-US" dirty="0"/>
              <a:t>Showbiz News  </a:t>
            </a:r>
          </a:p>
          <a:p>
            <a:r>
              <a:rPr lang="en-US" dirty="0"/>
              <a:t>Hard News  </a:t>
            </a:r>
          </a:p>
          <a:p>
            <a:r>
              <a:rPr lang="en-US" dirty="0"/>
              <a:t>Soft News </a:t>
            </a:r>
          </a:p>
        </p:txBody>
      </p:sp>
      <p:sp>
        <p:nvSpPr>
          <p:cNvPr id="2" name="Title 1"/>
          <p:cNvSpPr>
            <a:spLocks noGrp="1"/>
          </p:cNvSpPr>
          <p:nvPr>
            <p:ph type="title"/>
          </p:nvPr>
        </p:nvSpPr>
        <p:spPr/>
        <p:txBody>
          <a:bodyPr>
            <a:normAutofit fontScale="90000"/>
          </a:bodyPr>
          <a:lstStyle/>
          <a:p>
            <a:r>
              <a:rPr lang="en-US" dirty="0"/>
              <a:t>SPECIALIZED CATEGORIES OF NEWS. </a:t>
            </a:r>
            <a:br>
              <a:rPr lang="en-US" dirty="0"/>
            </a:br>
            <a:endParaRPr lang="en-US" dirty="0"/>
          </a:p>
        </p:txBody>
      </p:sp>
    </p:spTree>
    <p:extLst>
      <p:ext uri="{BB962C8B-B14F-4D97-AF65-F5344CB8AC3E}">
        <p14:creationId xmlns:p14="http://schemas.microsoft.com/office/powerpoint/2010/main" val="3088783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Accuracy</a:t>
            </a:r>
          </a:p>
          <a:p>
            <a:r>
              <a:rPr lang="en-US" dirty="0" smtClean="0"/>
              <a:t>Balance</a:t>
            </a:r>
          </a:p>
          <a:p>
            <a:r>
              <a:rPr lang="en-US" dirty="0" smtClean="0"/>
              <a:t>Objectivity</a:t>
            </a:r>
          </a:p>
          <a:p>
            <a:r>
              <a:rPr lang="en-US" dirty="0" smtClean="0"/>
              <a:t>Concise and Clear (5ws and 1 H)</a:t>
            </a:r>
            <a:endParaRPr lang="en-US" dirty="0"/>
          </a:p>
        </p:txBody>
      </p:sp>
      <p:sp>
        <p:nvSpPr>
          <p:cNvPr id="3" name="Title 2"/>
          <p:cNvSpPr>
            <a:spLocks noGrp="1"/>
          </p:cNvSpPr>
          <p:nvPr>
            <p:ph type="title"/>
          </p:nvPr>
        </p:nvSpPr>
        <p:spPr/>
        <p:txBody>
          <a:bodyPr/>
          <a:lstStyle/>
          <a:p>
            <a:r>
              <a:rPr lang="en-US" dirty="0" smtClean="0"/>
              <a:t>Elements of News</a:t>
            </a:r>
            <a:endParaRPr lang="en-US" dirty="0"/>
          </a:p>
        </p:txBody>
      </p:sp>
    </p:spTree>
    <p:extLst>
      <p:ext uri="{BB962C8B-B14F-4D97-AF65-F5344CB8AC3E}">
        <p14:creationId xmlns:p14="http://schemas.microsoft.com/office/powerpoint/2010/main" val="4140871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News Values determine how much prominence a news story </a:t>
            </a:r>
            <a:r>
              <a:rPr lang="en-US" dirty="0" smtClean="0"/>
              <a:t>should be </a:t>
            </a:r>
            <a:r>
              <a:rPr lang="en-US" dirty="0"/>
              <a:t>given by the media outlets  </a:t>
            </a:r>
          </a:p>
          <a:p>
            <a:r>
              <a:rPr lang="en-US" dirty="0"/>
              <a:t>4 Cs are important for a news </a:t>
            </a:r>
          </a:p>
          <a:p>
            <a:r>
              <a:rPr lang="en-US" dirty="0"/>
              <a:t>i) Concise </a:t>
            </a:r>
          </a:p>
          <a:p>
            <a:r>
              <a:rPr lang="en-US" dirty="0"/>
              <a:t>ii) Credible  </a:t>
            </a:r>
            <a:r>
              <a:rPr lang="en-US" dirty="0" smtClean="0"/>
              <a:t>(Trustworthy)</a:t>
            </a:r>
            <a:endParaRPr lang="en-US" dirty="0"/>
          </a:p>
          <a:p>
            <a:r>
              <a:rPr lang="en-US" dirty="0"/>
              <a:t>iii)        Clear </a:t>
            </a:r>
          </a:p>
          <a:p>
            <a:r>
              <a:rPr lang="en-US" dirty="0"/>
              <a:t>iv)        Correct </a:t>
            </a:r>
          </a:p>
        </p:txBody>
      </p:sp>
      <p:sp>
        <p:nvSpPr>
          <p:cNvPr id="2" name="Title 1"/>
          <p:cNvSpPr>
            <a:spLocks noGrp="1"/>
          </p:cNvSpPr>
          <p:nvPr>
            <p:ph type="title"/>
          </p:nvPr>
        </p:nvSpPr>
        <p:spPr/>
        <p:txBody>
          <a:bodyPr>
            <a:normAutofit fontScale="90000"/>
          </a:bodyPr>
          <a:lstStyle/>
          <a:p>
            <a:r>
              <a:rPr lang="en-US" sz="3100" dirty="0"/>
              <a:t>WHAT MAKES NEWS </a:t>
            </a:r>
            <a:r>
              <a:rPr lang="en-US" sz="3100" dirty="0" smtClean="0"/>
              <a:t/>
            </a:r>
            <a:br>
              <a:rPr lang="en-US" sz="3100" dirty="0" smtClean="0"/>
            </a:br>
            <a:r>
              <a:rPr lang="en-US" sz="3100" dirty="0" smtClean="0"/>
              <a:t>or News Values </a:t>
            </a:r>
            <a:r>
              <a:rPr lang="en-US" dirty="0"/>
              <a:t/>
            </a:r>
            <a:br>
              <a:rPr lang="en-US" dirty="0"/>
            </a:br>
            <a:endParaRPr lang="en-US" dirty="0"/>
          </a:p>
        </p:txBody>
      </p:sp>
    </p:spTree>
    <p:extLst>
      <p:ext uri="{BB962C8B-B14F-4D97-AF65-F5344CB8AC3E}">
        <p14:creationId xmlns:p14="http://schemas.microsoft.com/office/powerpoint/2010/main" val="41120558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58</TotalTime>
  <Words>428</Words>
  <Application>Microsoft Office PowerPoint</Application>
  <PresentationFormat>On-screen Show (4:3)</PresentationFormat>
  <Paragraphs>72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News Gathering Lecture # 2 News Definition, categories, News Values MA 3rd</vt:lpstr>
      <vt:lpstr>Defining News  </vt:lpstr>
      <vt:lpstr>PowerPoint Presentation</vt:lpstr>
      <vt:lpstr>PowerPoint Presentation</vt:lpstr>
      <vt:lpstr>PowerPoint Presentation</vt:lpstr>
      <vt:lpstr>PowerPoint Presentation</vt:lpstr>
      <vt:lpstr>SPECIALIZED CATEGORIES OF NEWS.  </vt:lpstr>
      <vt:lpstr>Elements of News</vt:lpstr>
      <vt:lpstr>WHAT MAKES NEWS  or News Values  </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Dua Computers</dc:creator>
  <cp:lastModifiedBy>Dua Computers</cp:lastModifiedBy>
  <cp:revision>14</cp:revision>
  <dcterms:created xsi:type="dcterms:W3CDTF">2006-08-16T00:00:00Z</dcterms:created>
  <dcterms:modified xsi:type="dcterms:W3CDTF">2018-10-14T14:40:26Z</dcterms:modified>
</cp:coreProperties>
</file>